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6858000" cx="12192000"/>
  <p:notesSz cx="6858000" cy="9144000"/>
  <p:embeddedFontLst>
    <p:embeddedFont>
      <p:font typeface="Lato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4" roundtripDataSignature="AMtx7mjY3BbK3uRy2roQglAwFTG0QDB9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6.xml"/><Relationship Id="rId64" Type="http://customschemas.google.com/relationships/presentationmetadata" Target="meta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Lato-bold.fntdata"/><Relationship Id="rId12" Type="http://schemas.openxmlformats.org/officeDocument/2006/relationships/slide" Target="slides/slide8.xml"/><Relationship Id="rId56" Type="http://schemas.openxmlformats.org/officeDocument/2006/relationships/font" Target="fonts/Lato-regular.fntdata"/><Relationship Id="rId15" Type="http://schemas.openxmlformats.org/officeDocument/2006/relationships/slide" Target="slides/slide11.xml"/><Relationship Id="rId59" Type="http://schemas.openxmlformats.org/officeDocument/2006/relationships/font" Target="fonts/Lato-boldItalic.fntdata"/><Relationship Id="rId14" Type="http://schemas.openxmlformats.org/officeDocument/2006/relationships/slide" Target="slides/slide10.xml"/><Relationship Id="rId58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s.stanford.edu/~mpkim/pubs/multiaccuracy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Relationship Id="rId4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3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Domain adaptation and fairness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Keith Burghardt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Feb. 14,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839788" y="176045"/>
            <a:ext cx="4538735" cy="15146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Optimal accuracy</a:t>
            </a:r>
            <a:endParaRPr/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6" name="Google Shape;156;p10"/>
          <p:cNvSpPr txBox="1"/>
          <p:nvPr>
            <p:ph idx="2" type="body"/>
          </p:nvPr>
        </p:nvSpPr>
        <p:spPr>
          <a:xfrm>
            <a:off x="839788" y="5073405"/>
            <a:ext cx="10515600" cy="1670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Good model may show disparities for different groups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Domain shift (fewer of Group 2 in training) demonstrates accuracy loss</a:t>
            </a:r>
            <a:endParaRPr/>
          </a:p>
        </p:txBody>
      </p:sp>
      <p:sp>
        <p:nvSpPr>
          <p:cNvPr id="157" name="Google Shape;157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8" name="Google Shape;158;p10"/>
          <p:cNvSpPr txBox="1"/>
          <p:nvPr/>
        </p:nvSpPr>
        <p:spPr>
          <a:xfrm>
            <a:off x="2389617" y="1700952"/>
            <a:ext cx="2058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Representative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47123" l="0" r="0" t="0"/>
          <a:stretch/>
        </p:blipFill>
        <p:spPr>
          <a:xfrm>
            <a:off x="-3980" y="898903"/>
            <a:ext cx="12226979" cy="392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5" name="Google Shape;165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6" name="Google Shape;166;p11"/>
          <p:cNvSpPr txBox="1"/>
          <p:nvPr/>
        </p:nvSpPr>
        <p:spPr>
          <a:xfrm>
            <a:off x="839788" y="5073405"/>
            <a:ext cx="10515600" cy="1670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Fair model: accuracy similar across groups (one metric of fairness)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Fairer model does not need to be less accurate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may ignore important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p11"/>
          <p:cNvSpPr txBox="1"/>
          <p:nvPr/>
        </p:nvSpPr>
        <p:spPr>
          <a:xfrm>
            <a:off x="838200" y="309930"/>
            <a:ext cx="4568687" cy="1325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fairness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2389617" y="1700952"/>
            <a:ext cx="2058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Representative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684" y="1951978"/>
            <a:ext cx="11234632" cy="2514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Upsampling (e.g., CyCADA, g-SMOTE)</a:t>
            </a:r>
            <a:endParaRPr/>
          </a:p>
        </p:txBody>
      </p:sp>
      <p:sp>
        <p:nvSpPr>
          <p:cNvPr id="176" name="Google Shape;176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7" name="Google Shape;177;p12"/>
          <p:cNvSpPr txBox="1"/>
          <p:nvPr>
            <p:ph idx="2" type="body"/>
          </p:nvPr>
        </p:nvSpPr>
        <p:spPr>
          <a:xfrm>
            <a:off x="839788" y="4618495"/>
            <a:ext cx="9900537" cy="1571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Overall accuracy improves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Accuracy increases for each group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Gap in accuracy reduced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Not a panacea: we still see a gap</a:t>
            </a:r>
            <a:endParaRPr/>
          </a:p>
        </p:txBody>
      </p:sp>
      <p:sp>
        <p:nvSpPr>
          <p:cNvPr id="178" name="Google Shape;178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15" y="1343429"/>
            <a:ext cx="11175570" cy="3064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Fine-tuning to different demographics</a:t>
            </a:r>
            <a:endParaRPr/>
          </a:p>
        </p:txBody>
      </p:sp>
      <p:sp>
        <p:nvSpPr>
          <p:cNvPr id="185" name="Google Shape;185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6" name="Google Shape;186;p13"/>
          <p:cNvSpPr txBox="1"/>
          <p:nvPr>
            <p:ph idx="2" type="body"/>
          </p:nvPr>
        </p:nvSpPr>
        <p:spPr>
          <a:xfrm>
            <a:off x="839788" y="4571999"/>
            <a:ext cx="10515600" cy="161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First: predict demographic, then train model on these demographics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(similar to Choi et al., 2020; Burghardt et al., 2023)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Accuracy increases! Gap is reduced (still not as good as fair model)</a:t>
            </a:r>
            <a:endParaRPr/>
          </a:p>
        </p:txBody>
      </p:sp>
      <p:sp>
        <p:nvSpPr>
          <p:cNvPr id="187" name="Google Shape;187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845" y="1534332"/>
            <a:ext cx="12223818" cy="277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Overall conclusions</a:t>
            </a:r>
            <a:endParaRPr/>
          </a:p>
        </p:txBody>
      </p:sp>
      <p:sp>
        <p:nvSpPr>
          <p:cNvPr id="194" name="Google Shape;194;p14"/>
          <p:cNvSpPr txBox="1"/>
          <p:nvPr>
            <p:ph idx="2" type="body"/>
          </p:nvPr>
        </p:nvSpPr>
        <p:spPr>
          <a:xfrm>
            <a:off x="839788" y="1690688"/>
            <a:ext cx="10349988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Domain adaptation method examples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Upsampling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Fine-tune model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Improve data representation to make testing/training distributions similar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Domain adaptation can create more accurate and fairer models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 guarantee they are fairer! Not optimized to improve fairness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Fairer models show fairness/accuracy tradeoff (no need for this tradeoff if we address domain adaptation)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Universal versus demographic-specific characteristics</a:t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Issue in medical domain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Demographics may be important predictor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E.g., greater likelihood of infant mortality </a:t>
            </a:r>
            <a:br>
              <a:rPr lang="en-US"/>
            </a:br>
            <a:r>
              <a:rPr lang="en-US"/>
              <a:t>due to systematic racism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Invariant models could counter-intuitively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perform more poorly on some demographics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Another motivation for domain </a:t>
            </a:r>
            <a:br>
              <a:rPr lang="en-US"/>
            </a:br>
            <a:r>
              <a:rPr lang="en-US"/>
              <a:t>adaptation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ildbirth Is Deadlier for Black Families Even When They're Rich, Expansive  Study Finds - The New York Times" id="202" name="Google Shape;2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913" y="2560899"/>
            <a:ext cx="5145087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 txBox="1"/>
          <p:nvPr/>
        </p:nvSpPr>
        <p:spPr>
          <a:xfrm>
            <a:off x="578734" y="6377651"/>
            <a:ext cx="1113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NYT,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Domain adaptation applications</a:t>
            </a:r>
            <a:endParaRPr/>
          </a:p>
        </p:txBody>
      </p:sp>
      <p:sp>
        <p:nvSpPr>
          <p:cNvPr id="209" name="Google Shape;209;p16"/>
          <p:cNvSpPr txBox="1"/>
          <p:nvPr>
            <p:ph idx="2" type="body"/>
          </p:nvPr>
        </p:nvSpPr>
        <p:spPr>
          <a:xfrm>
            <a:off x="839788" y="1934817"/>
            <a:ext cx="10515600" cy="4254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en-US" sz="3500"/>
              <a:t>Polygenic risk scores</a:t>
            </a:r>
            <a:endParaRPr/>
          </a:p>
          <a:p>
            <a:pPr indent="-6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t/>
            </a:r>
            <a:endParaRPr sz="35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en-US" sz="3500"/>
              <a:t>ADDA</a:t>
            </a:r>
            <a:endParaRPr/>
          </a:p>
          <a:p>
            <a:pPr indent="-6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t/>
            </a:r>
            <a:endParaRPr sz="35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en-US" sz="3500"/>
              <a:t>Multi-task learning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/>
          <p:nvPr>
            <p:ph type="title"/>
          </p:nvPr>
        </p:nvSpPr>
        <p:spPr>
          <a:xfrm>
            <a:off x="389214" y="360363"/>
            <a:ext cx="257889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Polygenic risk scores</a:t>
            </a:r>
            <a:endParaRPr/>
          </a:p>
        </p:txBody>
      </p:sp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7" name="Google Shape;217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8" name="Google Shape;218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figure 1" id="219" name="Google Shape;2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8681" y="365125"/>
            <a:ext cx="8580296" cy="559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figure 2" id="228" name="Google Shape;228;p18"/>
          <p:cNvPicPr preferRelativeResize="0"/>
          <p:nvPr/>
        </p:nvPicPr>
        <p:blipFill rotWithShape="1">
          <a:blip r:embed="rId3">
            <a:alphaModFix/>
          </a:blip>
          <a:srcRect b="46120" l="0" r="3432" t="0"/>
          <a:stretch/>
        </p:blipFill>
        <p:spPr>
          <a:xfrm>
            <a:off x="223443" y="2093119"/>
            <a:ext cx="11745113" cy="395108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Feature shift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Feature shift</a:t>
            </a:r>
            <a:endParaRPr/>
          </a:p>
        </p:txBody>
      </p:sp>
      <p:sp>
        <p:nvSpPr>
          <p:cNvPr id="235" name="Google Shape;235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figure 2" id="239" name="Google Shape;239;p19"/>
          <p:cNvPicPr preferRelativeResize="0"/>
          <p:nvPr/>
        </p:nvPicPr>
        <p:blipFill rotWithShape="1">
          <a:blip r:embed="rId3">
            <a:alphaModFix/>
          </a:blip>
          <a:srcRect b="-10881" l="-1258" r="4690" t="57003"/>
          <a:stretch/>
        </p:blipFill>
        <p:spPr>
          <a:xfrm>
            <a:off x="388151" y="1690688"/>
            <a:ext cx="11745113" cy="395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Deadlines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640080" y="2872899"/>
            <a:ext cx="4243589" cy="3463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Lato"/>
              <a:buChar char="•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Literature review Feb. 21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Lato"/>
              <a:buChar char="•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HW3 due Feb. 28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ock-Island-Deadline" id="94" name="Google Shape;94;p2"/>
          <p:cNvPicPr preferRelativeResize="0"/>
          <p:nvPr/>
        </p:nvPicPr>
        <p:blipFill rotWithShape="1">
          <a:blip r:embed="rId3">
            <a:alphaModFix/>
          </a:blip>
          <a:srcRect b="27050" l="0" r="1" t="440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6393390" y="6460982"/>
            <a:ext cx="6098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the Army/Rock Island Arsenal Museum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6" name="Google Shape;246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figure 3" id="249" name="Google Shape;2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155" y="1340345"/>
            <a:ext cx="8699500" cy="53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 txBox="1"/>
          <p:nvPr/>
        </p:nvSpPr>
        <p:spPr>
          <a:xfrm>
            <a:off x="6308034" y="145555"/>
            <a:ext cx="572060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data on Africans + feature shift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Less accurate predictions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Group heterogeneity affects models</a:t>
            </a:r>
            <a:endParaRPr/>
          </a:p>
        </p:txBody>
      </p:sp>
      <p:sp>
        <p:nvSpPr>
          <p:cNvPr id="256" name="Google Shape;25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838200" y="1825625"/>
            <a:ext cx="5757290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accuracy differs when detecting gender in whites and blacks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trained on images of Caucasians may work poorly on African-Americans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may improve if distributions similar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detecting lesions on skin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Dermatologists and AI, trained on/work with many white patients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not not spot lesions in black patients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Rashes may look purple, or not readily apparent on non-white skin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41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receipt, screenshot&#10;&#10;Description automatically generated" id="258" name="Google Shape;2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5490" y="2057286"/>
            <a:ext cx="5425968" cy="3626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8610600" y="5697031"/>
            <a:ext cx="34332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Adamson and Smith, 2018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Gorbatenko-Roth et al.,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Adversarial Discriminative Domain Adaptation </a:t>
            </a:r>
            <a:endParaRPr/>
          </a:p>
        </p:txBody>
      </p:sp>
      <p:pic>
        <p:nvPicPr>
          <p:cNvPr descr="Diagram, schematic&#10;&#10;Description automatically generated" id="265" name="Google Shape;265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16311"/>
            <a:ext cx="10515600" cy="270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838200" y="4567528"/>
            <a:ext cx="10515600" cy="2153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Pre-training: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 classifier on source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adaptation: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force feature distributions to be similar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feature from target domain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1351" y="1270551"/>
            <a:ext cx="6709298" cy="544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274" name="Google Shape;27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601" y="202038"/>
            <a:ext cx="4216400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276" name="Google Shape;27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43" y="3595262"/>
            <a:ext cx="11495314" cy="289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Applications to AI Fairness</a:t>
            </a:r>
            <a:endParaRPr/>
          </a:p>
        </p:txBody>
      </p:sp>
      <p:sp>
        <p:nvSpPr>
          <p:cNvPr id="282" name="Google Shape;28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source data is dominated by a particular group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Adversarial approach makes feature distributions similar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Might improve fairness, but not its explicit design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Multi-task learning (next slide) or model invariance may be applied in tandem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Advantages of this method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Works for unknown/unlabeled protected groups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Reduces overfitting (model all protected groups at once)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 agnostic (GANs work on a range of data)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Multi-Task Learning</a:t>
            </a:r>
            <a:endParaRPr/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Apply multi-task learning to find both invariant and domain-specific features (Oneto et al., 2018)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Skin example mentioned previously demonstrates difficulties of domain-invariant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Method assumes we know protected class labels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Advantage: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May work better for small protected groups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Aims to improve accuracy in all groups rather than overall accuracy</a:t>
            </a:r>
            <a:endParaRPr/>
          </a:p>
        </p:txBody>
      </p:sp>
      <p:sp>
        <p:nvSpPr>
          <p:cNvPr id="290" name="Google Shape;29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6666" y="3899534"/>
            <a:ext cx="7078667" cy="282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issues of domain adaptation</a:t>
            </a:r>
            <a:endParaRPr/>
          </a:p>
        </p:txBody>
      </p:sp>
      <p:sp>
        <p:nvSpPr>
          <p:cNvPr id="297" name="Google Shape;29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subspace is domain adaptation needed most?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E.g., gray vs brown hair = domain, will not affect gender detection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Skin color *is* important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Could hand-label several features in data subset, audit each feature (</a:t>
            </a:r>
            <a:r>
              <a:rPr b="0" i="0" lang="en-US" u="sng" strike="noStrike">
                <a:solidFill>
                  <a:schemeClr val="hlink"/>
                </a:solidFill>
                <a:hlinkClick r:id="rId3"/>
              </a:rPr>
              <a:t>Multiaccuracy</a:t>
            </a:r>
            <a:r>
              <a:rPr b="0" i="0" lang="en-US" u="none" strike="noStrike"/>
              <a:t>-like approach)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Kicks can down the road: have we labeled all features? Is model fair or is auditing not separating features?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to do when domains are very different?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First we should define domain distance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When does domain adaptation appear?</a:t>
            </a:r>
            <a:br>
              <a:rPr lang="en-US"/>
            </a:br>
            <a:endParaRPr/>
          </a:p>
        </p:txBody>
      </p:sp>
      <p:sp>
        <p:nvSpPr>
          <p:cNvPr id="303" name="Google Shape;30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4" name="Google Shape;3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82725"/>
            <a:ext cx="12192000" cy="38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444" y="1209016"/>
            <a:ext cx="10647336" cy="532366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/>
        </p:nvSpPr>
        <p:spPr>
          <a:xfrm>
            <a:off x="1438652" y="5978686"/>
            <a:ext cx="87929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distance: how different are the distributions?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Unsupervised: statistical distance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Alternative metrics (there are many)</a:t>
            </a:r>
            <a:endParaRPr/>
          </a:p>
        </p:txBody>
      </p:sp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8" name="Google Shape;3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85" y="1528763"/>
            <a:ext cx="12192000" cy="532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Themes of this class</a:t>
            </a:r>
            <a:endParaRPr/>
          </a:p>
        </p:txBody>
      </p:sp>
      <p:sp>
        <p:nvSpPr>
          <p:cNvPr id="101" name="Google Shape;101;p3"/>
          <p:cNvSpPr txBox="1"/>
          <p:nvPr>
            <p:ph idx="2" type="body"/>
          </p:nvPr>
        </p:nvSpPr>
        <p:spPr>
          <a:xfrm>
            <a:off x="839788" y="1690688"/>
            <a:ext cx="10512424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cost and reward of fairness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are domain adaptation methods needed?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When is data “in domain” versus “out domain”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Domain adaptation methods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CyCADA (last class)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ADDA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Multi-task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Limitations to domain adaptation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When is a domain too different?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to do if it is?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Unsupervised: novelty detection</a:t>
            </a:r>
            <a:endParaRPr/>
          </a:p>
        </p:txBody>
      </p:sp>
      <p:sp>
        <p:nvSpPr>
          <p:cNvPr id="324" name="Google Shape;324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1478" y="1461092"/>
            <a:ext cx="6709044" cy="503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Novelty detection</a:t>
            </a:r>
            <a:endParaRPr/>
          </a:p>
        </p:txBody>
      </p:sp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Examples: one-class support vector machine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Find outlier (what lies outside of training data)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Better method when data is high-dimensional and sparse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 outliers are not new domains (could be noise)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Unsupervised: Discriminative Distance</a:t>
            </a:r>
            <a:endParaRPr/>
          </a:p>
        </p:txBody>
      </p:sp>
      <p:sp>
        <p:nvSpPr>
          <p:cNvPr id="337" name="Google Shape;337;p32"/>
          <p:cNvSpPr txBox="1"/>
          <p:nvPr>
            <p:ph idx="1" type="body"/>
          </p:nvPr>
        </p:nvSpPr>
        <p:spPr>
          <a:xfrm>
            <a:off x="233766" y="1825624"/>
            <a:ext cx="490117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 classifier to distinguish source, target domain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Target = test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Discrimination error = how distinguishable these are (proxy of domain distance)</a:t>
            </a:r>
            <a:endParaRPr/>
          </a:p>
        </p:txBody>
      </p:sp>
      <p:pic>
        <p:nvPicPr>
          <p:cNvPr descr="Diagram, schematic&#10;&#10;Description automatically generated" id="338" name="Google Shape;338;p32"/>
          <p:cNvPicPr preferRelativeResize="0"/>
          <p:nvPr/>
        </p:nvPicPr>
        <p:blipFill rotWithShape="1">
          <a:blip r:embed="rId3">
            <a:alphaModFix/>
          </a:blip>
          <a:srcRect b="0" l="31234" r="33099" t="11926"/>
          <a:stretch/>
        </p:blipFill>
        <p:spPr>
          <a:xfrm>
            <a:off x="5134938" y="1758156"/>
            <a:ext cx="7057062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Discriminative Distance: (dis)advantages</a:t>
            </a:r>
            <a:endParaRPr/>
          </a:p>
        </p:txBody>
      </p:sp>
      <p:sp>
        <p:nvSpPr>
          <p:cNvPr id="344" name="Google Shape;344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Advantages: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Works well in high-dimensional, sparse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NN discriminator cannot distinguish, neither should any sophisticated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Disadvantages: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Easy to distinguish ! = new domain! (e.g., photos with/without a stop sign)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Stop Signs Photos" id="345" name="Google Shape;3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620" y="4323702"/>
            <a:ext cx="3647699" cy="24258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ennsylvania Country Road Photograph by Bill Cannon - Fine Art America" id="346" name="Google Shape;34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8288" y="4316530"/>
            <a:ext cx="3662861" cy="242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Supervised: external holdout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Validation set: by definition same distribution as training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Test/target set: unknown distribution/covariate shift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Error in validation set &lt; target/test set = domain shift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Degree of error = how different are datasets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if domain is very different?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When is a domain too different?</a:t>
            </a:r>
            <a:endParaRPr/>
          </a:p>
        </p:txBody>
      </p:sp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Output Image 1" id="359" name="Google Shape;3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753394"/>
            <a:ext cx="91440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759417" y="6416298"/>
            <a:ext cx="11034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CycleGAN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8475"/>
            <a:ext cx="12192000" cy="585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When is a domain too different?</a:t>
            </a:r>
            <a:endParaRPr/>
          </a:p>
        </p:txBody>
      </p:sp>
      <p:sp>
        <p:nvSpPr>
          <p:cNvPr id="367" name="Google Shape;367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Images of horses and zebras: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Same domain?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No!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Similar domain?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Yes!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to generalize this finding?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see “style changes” imply similar, distinct, domains…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Determining if domains are too different</a:t>
            </a:r>
            <a:endParaRPr/>
          </a:p>
        </p:txBody>
      </p:sp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changes perform well, when do they break down?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Example: face to ramen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(and other Lovecraftian horrors)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CycleGAN as a </a:t>
            </a:r>
            <a:br>
              <a:rPr lang="en-US"/>
            </a:br>
            <a:r>
              <a:rPr i="1" lang="en-US"/>
              <a:t>self-supervised</a:t>
            </a:r>
            <a:r>
              <a:rPr lang="en-US"/>
              <a:t> domain metric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4" name="Google Shape;374;p37"/>
          <p:cNvPicPr preferRelativeResize="0"/>
          <p:nvPr/>
        </p:nvPicPr>
        <p:blipFill rotWithShape="1">
          <a:blip r:embed="rId3">
            <a:alphaModFix/>
          </a:blip>
          <a:srcRect b="40025" l="0" r="32935" t="0"/>
          <a:stretch/>
        </p:blipFill>
        <p:spPr>
          <a:xfrm>
            <a:off x="6618369" y="2346944"/>
            <a:ext cx="5833448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CycleGAN as an image domain tester</a:t>
            </a:r>
            <a:endParaRPr/>
          </a:p>
        </p:txBody>
      </p:sp>
      <p:pic>
        <p:nvPicPr>
          <p:cNvPr descr="A picture containing text, different&#10;&#10;Description automatically generated" id="380" name="Google Shape;380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9318"/>
          <a:stretch/>
        </p:blipFill>
        <p:spPr>
          <a:xfrm>
            <a:off x="1673817" y="1690687"/>
            <a:ext cx="8295078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Convert image to new style and back again…</a:t>
            </a:r>
            <a:endParaRPr/>
          </a:p>
        </p:txBody>
      </p:sp>
      <p:pic>
        <p:nvPicPr>
          <p:cNvPr descr="Diagram&#10;&#10;Description automatically generated with medium confidence" id="386" name="Google Shape;386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410" y="1920900"/>
            <a:ext cx="7223180" cy="45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idx="2" type="body"/>
          </p:nvPr>
        </p:nvSpPr>
        <p:spPr>
          <a:xfrm>
            <a:off x="839788" y="1550987"/>
            <a:ext cx="10372003" cy="4638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Fairness reduces accuracy, assuming fairness metrics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E.g., improving statistical parity reduces accuracy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Intuition: any constraint on a model outside of accuracy maximization reduces model effectiveness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Fairness Tradeoff</a:t>
            </a:r>
            <a:endParaRPr/>
          </a:p>
        </p:txBody>
      </p:sp>
      <p:pic>
        <p:nvPicPr>
          <p:cNvPr descr="Chart, scatter chart&#10;&#10;Description automatically generated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973" y="3429000"/>
            <a:ext cx="3997870" cy="330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2760368" y="3700155"/>
            <a:ext cx="2359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algorithm: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accurate, less fair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ox and whisker chart&#10;&#10;Description automatically generated" id="110" name="Google Shape;110;p4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3867" y="3338745"/>
            <a:ext cx="4764160" cy="35192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6844145" y="5877500"/>
            <a:ext cx="21082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algorithm is both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&amp; fair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Self-consistency loss ensures no mode collapse</a:t>
            </a:r>
            <a:endParaRPr/>
          </a:p>
        </p:txBody>
      </p:sp>
      <p:pic>
        <p:nvPicPr>
          <p:cNvPr descr="A picture containing text, clock&#10;&#10;Description automatically generated" id="392" name="Google Shape;392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739" y="1619647"/>
            <a:ext cx="10434521" cy="361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Competing methods (mode collapse)</a:t>
            </a:r>
            <a:endParaRPr/>
          </a:p>
        </p:txBody>
      </p:sp>
      <p:sp>
        <p:nvSpPr>
          <p:cNvPr id="398" name="Google Shape;398;p41"/>
          <p:cNvSpPr txBox="1"/>
          <p:nvPr>
            <p:ph idx="1" type="body"/>
          </p:nvPr>
        </p:nvSpPr>
        <p:spPr>
          <a:xfrm>
            <a:off x="791706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icture containing text, different&#10;&#10;Description automatically generated" id="399" name="Google Shape;399;p41"/>
          <p:cNvPicPr preferRelativeResize="0"/>
          <p:nvPr/>
        </p:nvPicPr>
        <p:blipFill rotWithShape="1">
          <a:blip r:embed="rId3">
            <a:alphaModFix/>
          </a:blip>
          <a:srcRect b="0" l="0" r="0" t="5280"/>
          <a:stretch/>
        </p:blipFill>
        <p:spPr>
          <a:xfrm>
            <a:off x="-46494" y="2171462"/>
            <a:ext cx="12285551" cy="316745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/>
          <p:nvPr/>
        </p:nvSpPr>
        <p:spPr>
          <a:xfrm>
            <a:off x="9097505" y="2138766"/>
            <a:ext cx="1596326" cy="32081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When CycleGAN works…</a:t>
            </a:r>
            <a:endParaRPr/>
          </a:p>
        </p:txBody>
      </p:sp>
      <p:sp>
        <p:nvSpPr>
          <p:cNvPr id="406" name="Google Shape;406;p4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…If features of new style give CycleGAN enough information to reconstruct original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different&#10;&#10;Description automatically generated" id="407" name="Google Shape;40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352" y="2609903"/>
            <a:ext cx="8087568" cy="418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If domain is too different (e.g., Ramen noodles)</a:t>
            </a:r>
            <a:endParaRPr/>
          </a:p>
        </p:txBody>
      </p:sp>
      <p:sp>
        <p:nvSpPr>
          <p:cNvPr id="414" name="Google Shape;414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Ramen noodles have no “face” (cannot reconstruct image well)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Quantitatively: if cycle-consistency loss is “too high” (threshold) domains are too different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Otherwise, DA </a:t>
            </a:r>
            <a:r>
              <a:rPr i="1" lang="en-US"/>
              <a:t>might</a:t>
            </a:r>
            <a:br>
              <a:rPr lang="en-US"/>
            </a:br>
            <a:r>
              <a:rPr lang="en-US"/>
              <a:t>work</a:t>
            </a:r>
            <a:endParaRPr/>
          </a:p>
        </p:txBody>
      </p:sp>
      <p:pic>
        <p:nvPicPr>
          <p:cNvPr id="415" name="Google Shape;415;p43"/>
          <p:cNvPicPr preferRelativeResize="0"/>
          <p:nvPr/>
        </p:nvPicPr>
        <p:blipFill rotWithShape="1">
          <a:blip r:embed="rId3">
            <a:alphaModFix/>
          </a:blip>
          <a:srcRect b="40025" l="-1" r="66688" t="39694"/>
          <a:stretch/>
        </p:blipFill>
        <p:spPr>
          <a:xfrm>
            <a:off x="4743073" y="2944678"/>
            <a:ext cx="6987259" cy="354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Assume domains are too different (breaks down) what do we do?</a:t>
            </a:r>
            <a:endParaRPr/>
          </a:p>
        </p:txBody>
      </p:sp>
      <p:sp>
        <p:nvSpPr>
          <p:cNvPr id="421" name="Google Shape;421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Predicting if Ramen is spoiled when model is trained on detecting age of human faces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Predicting building built year in African buildings vs Spain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Buildings may be too different for many features to map well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Applying model trained on English data to French (languages are too different)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Start from beginning (what basic information can source domain give us) and move forwards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Different domains can still help!</a:t>
            </a:r>
            <a:endParaRPr/>
          </a:p>
        </p:txBody>
      </p:sp>
      <p:sp>
        <p:nvSpPr>
          <p:cNvPr id="427" name="Google Shape;427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28" name="Google Shape;4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0851" y="1480174"/>
            <a:ext cx="8170297" cy="504224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/>
        </p:nvSpPr>
        <p:spPr>
          <a:xfrm>
            <a:off x="234554" y="6522414"/>
            <a:ext cx="11722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https://towardsdatascience.com/4-pre-trained-cnn-models-to-use-for-computer-vision-with-transfer-learning-885cb1b2dfc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Example: pre-training</a:t>
            </a:r>
            <a:endParaRPr/>
          </a:p>
        </p:txBody>
      </p:sp>
      <p:sp>
        <p:nvSpPr>
          <p:cNvPr id="435" name="Google Shape;435;p46"/>
          <p:cNvSpPr txBox="1"/>
          <p:nvPr>
            <p:ph idx="1" type="body"/>
          </p:nvPr>
        </p:nvSpPr>
        <p:spPr>
          <a:xfrm>
            <a:off x="263256" y="1825625"/>
            <a:ext cx="454121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Self-supervised learning helps distinguish images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Distinguishing = learn colors, shapes, etc.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universal features applicable to wide range of data</a:t>
            </a:r>
            <a:endParaRPr/>
          </a:p>
        </p:txBody>
      </p:sp>
      <p:pic>
        <p:nvPicPr>
          <p:cNvPr descr="Technologies 09 00002 g001 550" id="436" name="Google Shape;43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744" y="1617663"/>
            <a:ext cx="6985000" cy="4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Pre-text tasks</a:t>
            </a:r>
            <a:endParaRPr/>
          </a:p>
        </p:txBody>
      </p:sp>
      <p:sp>
        <p:nvSpPr>
          <p:cNvPr id="442" name="Google Shape;442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Technologies 09 00002 g006 550" id="443" name="Google Shape;4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309" y="1957121"/>
            <a:ext cx="8271144" cy="464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Examples of pre-text tasks in NLP</a:t>
            </a:r>
            <a:endParaRPr/>
          </a:p>
        </p:txBody>
      </p:sp>
      <p:sp>
        <p:nvSpPr>
          <p:cNvPr id="449" name="Google Shape;449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Word embeddings (e.g., predicting words on either side of current word)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Sentence permutation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Etc.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this is helpful</a:t>
            </a:r>
            <a:endParaRPr/>
          </a:p>
        </p:txBody>
      </p:sp>
      <p:sp>
        <p:nvSpPr>
          <p:cNvPr id="455" name="Google Shape;455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With a large enough source domain, we can learn basic features (e.g., object detection)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With semi-similar domain, more features may be relevant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Few-shot learning can tailor universal feature to specific task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Empirical tradeoff</a:t>
            </a:r>
            <a:endParaRPr/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hart, box and whisker chart&#10;&#10;Description automatically generated" id="118" name="Google Shape;118;p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547" y="1886633"/>
            <a:ext cx="4853880" cy="430303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 txBox="1"/>
          <p:nvPr>
            <p:ph idx="4" type="body"/>
          </p:nvPr>
        </p:nvSpPr>
        <p:spPr>
          <a:xfrm>
            <a:off x="6172200" y="1690688"/>
            <a:ext cx="5183188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Sometimes tradeoff is minimal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Recall disparity: difference in recall between protected groups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Precision at top k: precision that ground truth in top k predictions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Plot shows reduction in recall disparity, no appreciable reduction in top k precision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72738" y="6382388"/>
            <a:ext cx="60994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Rodolfa et al.,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Summary of what we discussed</a:t>
            </a:r>
            <a:endParaRPr/>
          </a:p>
        </p:txBody>
      </p:sp>
      <p:sp>
        <p:nvSpPr>
          <p:cNvPr id="461" name="Google Shape;461;p50"/>
          <p:cNvSpPr txBox="1"/>
          <p:nvPr>
            <p:ph idx="1" type="body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Costs and rewards of fairness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domain adaptation can help or hurt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Where domain adaptation is needed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Computer vision (e.g., Gender Shades)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Other applications (e.g., polygenic risk scores)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Types of domain adaptation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ADDA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Multi-task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Measuring domain distance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to do when domains are too different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467" name="Google Shape;467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give an outline, but do not fully flesh out: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Distinguishing domains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Applying domain adaptation to model fairness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Finding domains we can easily adapt to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Domains are helpful, but no concrete work testing how it stacks up to fairness models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Fairness bargains?</a:t>
            </a:r>
            <a:endParaRPr/>
          </a:p>
        </p:txBody>
      </p:sp>
      <p:sp>
        <p:nvSpPr>
          <p:cNvPr id="126" name="Google Shape;126;p6"/>
          <p:cNvSpPr txBox="1"/>
          <p:nvPr>
            <p:ph idx="2" type="body"/>
          </p:nvPr>
        </p:nvSpPr>
        <p:spPr>
          <a:xfrm>
            <a:off x="839788" y="1690688"/>
            <a:ext cx="10512424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do some data show a trade-off while others do not?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is there a trade-off in data and when can models be both fairer and more accurate?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This is why data/covariate shift is important!</a:t>
            </a:r>
            <a:endParaRPr/>
          </a:p>
        </p:txBody>
      </p:sp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253" y="1438570"/>
            <a:ext cx="5259388" cy="52886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4494966" y="4082873"/>
            <a:ext cx="923587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3184568" y="4082873"/>
            <a:ext cx="619080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/>
          <p:nvPr>
            <p:ph idx="2" type="body"/>
          </p:nvPr>
        </p:nvSpPr>
        <p:spPr>
          <a:xfrm>
            <a:off x="6438106" y="1690688"/>
            <a:ext cx="4914106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Fairness-bias tradeoff theorems implicitly assumes training/test data are similar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 impact from covariate/data shift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Model can be unfair if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is unfair (e.g., historical biases)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Demographics show covariate shift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Even with representative data, model may not work well for demographics with unique patterns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Data is not representative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Features differ, or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Covariates differ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between protected groups, more/less of some protected groups in test set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Caveats to domain adaptation fairness</a:t>
            </a:r>
            <a:endParaRPr/>
          </a:p>
        </p:txBody>
      </p:sp>
      <p:sp>
        <p:nvSpPr>
          <p:cNvPr id="141" name="Google Shape;141;p8"/>
          <p:cNvSpPr txBox="1"/>
          <p:nvPr>
            <p:ph idx="2" type="body"/>
          </p:nvPr>
        </p:nvSpPr>
        <p:spPr>
          <a:xfrm>
            <a:off x="839788" y="1690688"/>
            <a:ext cx="10101839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hard to correct for historical biases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E.g., over-policing or over-arresting African Americans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Red-lining: using features correlated with protected groups to harm these groups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these cases, domain shift will not necessarily change fairness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Historical biases therefore reinforce a fairness-bias trade-off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domain adaptation is not a significant factor, theoretical assumptions better match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Anonymity and fairness tradeoff (e.g., a fairer Facebook algorithm might run into issues if it requires detailed demographic information user’s do not want to share)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Case Study</a:t>
            </a:r>
            <a:endParaRPr/>
          </a:p>
        </p:txBody>
      </p:sp>
      <p:sp>
        <p:nvSpPr>
          <p:cNvPr id="147" name="Google Shape;147;p9"/>
          <p:cNvSpPr txBox="1"/>
          <p:nvPr>
            <p:ph idx="2" type="body"/>
          </p:nvPr>
        </p:nvSpPr>
        <p:spPr>
          <a:xfrm>
            <a:off x="862014" y="1586706"/>
            <a:ext cx="5157787" cy="217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8" name="Google Shape;148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84" y="1497894"/>
            <a:ext cx="11456832" cy="48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2023-02-14T17:30:55Z</dcterms:created>
  <dc:creator>Keith Burghardt</dc:creator>
</cp:coreProperties>
</file>